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525" r:id="rId2"/>
    <p:sldId id="259" r:id="rId3"/>
    <p:sldId id="260" r:id="rId4"/>
    <p:sldId id="262" r:id="rId5"/>
    <p:sldId id="263" r:id="rId6"/>
    <p:sldId id="264" r:id="rId7"/>
    <p:sldId id="277" r:id="rId8"/>
    <p:sldId id="527" r:id="rId9"/>
    <p:sldId id="555" r:id="rId10"/>
    <p:sldId id="317" r:id="rId11"/>
    <p:sldId id="556" r:id="rId12"/>
    <p:sldId id="528" r:id="rId13"/>
    <p:sldId id="557" r:id="rId14"/>
    <p:sldId id="549" r:id="rId15"/>
    <p:sldId id="342" r:id="rId16"/>
    <p:sldId id="258" r:id="rId17"/>
    <p:sldId id="343" r:id="rId18"/>
    <p:sldId id="558" r:id="rId19"/>
    <p:sldId id="485" r:id="rId20"/>
    <p:sldId id="478" r:id="rId21"/>
    <p:sldId id="576" r:id="rId22"/>
    <p:sldId id="444" r:id="rId23"/>
    <p:sldId id="445" r:id="rId24"/>
    <p:sldId id="465" r:id="rId25"/>
    <p:sldId id="358" r:id="rId26"/>
    <p:sldId id="268" r:id="rId27"/>
    <p:sldId id="526" r:id="rId28"/>
    <p:sldId id="529" r:id="rId29"/>
    <p:sldId id="565" r:id="rId30"/>
    <p:sldId id="450" r:id="rId31"/>
    <p:sldId id="448" r:id="rId32"/>
    <p:sldId id="449" r:id="rId33"/>
    <p:sldId id="566" r:id="rId34"/>
    <p:sldId id="532" r:id="rId35"/>
    <p:sldId id="395" r:id="rId36"/>
    <p:sldId id="394" r:id="rId37"/>
    <p:sldId id="396" r:id="rId38"/>
    <p:sldId id="398" r:id="rId39"/>
    <p:sldId id="416" r:id="rId40"/>
    <p:sldId id="486" r:id="rId41"/>
    <p:sldId id="420" r:id="rId42"/>
    <p:sldId id="421" r:id="rId43"/>
    <p:sldId id="424" r:id="rId44"/>
    <p:sldId id="422" r:id="rId45"/>
    <p:sldId id="291" r:id="rId46"/>
    <p:sldId id="533" r:id="rId47"/>
    <p:sldId id="386" r:id="rId48"/>
    <p:sldId id="387" r:id="rId49"/>
    <p:sldId id="561" r:id="rId50"/>
    <p:sldId id="388" r:id="rId51"/>
    <p:sldId id="293" r:id="rId52"/>
    <p:sldId id="489" r:id="rId53"/>
    <p:sldId id="494" r:id="rId54"/>
    <p:sldId id="389" r:id="rId55"/>
    <p:sldId id="551" r:id="rId56"/>
    <p:sldId id="505" r:id="rId57"/>
    <p:sldId id="577" r:id="rId58"/>
    <p:sldId id="578" r:id="rId59"/>
    <p:sldId id="275" r:id="rId60"/>
    <p:sldId id="273" r:id="rId61"/>
    <p:sldId id="579" r:id="rId62"/>
    <p:sldId id="279" r:id="rId63"/>
    <p:sldId id="274" r:id="rId64"/>
    <p:sldId id="580" r:id="rId65"/>
    <p:sldId id="469" r:id="rId66"/>
    <p:sldId id="553" r:id="rId67"/>
    <p:sldId id="390" r:id="rId68"/>
    <p:sldId id="502" r:id="rId69"/>
    <p:sldId id="568" r:id="rId70"/>
    <p:sldId id="493" r:id="rId71"/>
    <p:sldId id="542" r:id="rId72"/>
    <p:sldId id="520" r:id="rId73"/>
    <p:sldId id="266" r:id="rId74"/>
    <p:sldId id="272" r:id="rId75"/>
    <p:sldId id="581" r:id="rId76"/>
    <p:sldId id="488" r:id="rId77"/>
    <p:sldId id="392" r:id="rId78"/>
    <p:sldId id="554" r:id="rId79"/>
    <p:sldId id="433" r:id="rId80"/>
    <p:sldId id="434" r:id="rId81"/>
    <p:sldId id="435" r:id="rId82"/>
    <p:sldId id="462" r:id="rId83"/>
    <p:sldId id="436" r:id="rId84"/>
    <p:sldId id="582" r:id="rId85"/>
    <p:sldId id="583" r:id="rId86"/>
    <p:sldId id="523" r:id="rId87"/>
    <p:sldId id="473" r:id="rId88"/>
    <p:sldId id="437" r:id="rId89"/>
    <p:sldId id="569" r:id="rId90"/>
    <p:sldId id="584" r:id="rId91"/>
    <p:sldId id="500" r:id="rId92"/>
    <p:sldId id="482" r:id="rId93"/>
    <p:sldId id="484" r:id="rId94"/>
    <p:sldId id="257" r:id="rId95"/>
    <p:sldId id="305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11893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8"/>
    <p:restoredTop sz="94737"/>
  </p:normalViewPr>
  <p:slideViewPr>
    <p:cSldViewPr snapToGrid="0" snapToObjects="1" showGuides="1">
      <p:cViewPr varScale="1">
        <p:scale>
          <a:sx n="94" d="100"/>
          <a:sy n="94" d="100"/>
        </p:scale>
        <p:origin x="224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9/3/22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05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5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3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9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8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3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9/3/22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7.tiff"/><Relationship Id="rId4" Type="http://schemas.openxmlformats.org/officeDocument/2006/relationships/image" Target="../media/image4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2.png"/><Relationship Id="rId4" Type="http://schemas.openxmlformats.org/officeDocument/2006/relationships/image" Target="../media/image72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7.tiff"/><Relationship Id="rId4" Type="http://schemas.openxmlformats.org/officeDocument/2006/relationships/image" Target="../media/image4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3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7.tiff"/><Relationship Id="rId4" Type="http://schemas.openxmlformats.org/officeDocument/2006/relationships/image" Target="../media/image5.tiff"/><Relationship Id="rId9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7" Type="http://schemas.openxmlformats.org/officeDocument/2006/relationships/image" Target="../media/image89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tiff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e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jpeg"/><Relationship Id="rId7" Type="http://schemas.openxmlformats.org/officeDocument/2006/relationships/image" Target="../media/image98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73.png"/><Relationship Id="rId5" Type="http://schemas.openxmlformats.org/officeDocument/2006/relationships/image" Target="../media/image96.jpeg"/><Relationship Id="rId10" Type="http://schemas.openxmlformats.org/officeDocument/2006/relationships/image" Target="../media/image101.png"/><Relationship Id="rId4" Type="http://schemas.openxmlformats.org/officeDocument/2006/relationships/image" Target="../media/image95.jpeg"/><Relationship Id="rId9" Type="http://schemas.openxmlformats.org/officeDocument/2006/relationships/image" Target="../media/image10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rgbClr val="011893"/>
                </a:solidFill>
              </a:rPr>
              <a:t>Using optimality theory to understand big questions in plant ecophysiology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620" y="3820006"/>
            <a:ext cx="6108758" cy="2236237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r>
              <a:rPr lang="en-US" dirty="0">
                <a:solidFill>
                  <a:srgbClr val="011893"/>
                </a:solidFill>
              </a:rPr>
              <a:t>; @</a:t>
            </a:r>
            <a:r>
              <a:rPr lang="en-US" dirty="0" err="1">
                <a:solidFill>
                  <a:srgbClr val="011893"/>
                </a:solidFill>
              </a:rPr>
              <a:t>nick_greg_smith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29F9D-7570-C449-86BD-CE901B6146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3670" y="5539595"/>
            <a:ext cx="363488" cy="2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8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words: plants provide </a:t>
            </a:r>
            <a:r>
              <a:rPr lang="en-US" dirty="0">
                <a:solidFill>
                  <a:srgbClr val="7030A0"/>
                </a:solidFill>
              </a:rPr>
              <a:t>ecosystem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434B9F-F5C0-5E45-BA74-A7D9BCC55EF2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FEDD1-E890-E043-9847-D15D5515D4C9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5EEBB-BDD2-EA4C-9FA4-51A1F1D11469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42E65-2115-864A-81B8-1935FE51E0B1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50261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1204-EA34-E541-86A4-7396945F1ACB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117015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stCxn id="8" idx="1"/>
            <a:endCxn id="9" idx="3"/>
          </p:cNvCxnSpPr>
          <p:nvPr/>
        </p:nvCxnSpPr>
        <p:spPr>
          <a:xfrm>
            <a:off x="5530827" y="3666009"/>
            <a:ext cx="857156" cy="10760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4085658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2624163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FF0000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41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49524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</p:spTree>
    <p:extLst>
      <p:ext uri="{BB962C8B-B14F-4D97-AF65-F5344CB8AC3E}">
        <p14:creationId xmlns:p14="http://schemas.microsoft.com/office/powerpoint/2010/main" val="682515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9927254" y="6488668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(in prep)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Theoretical models for photosynthesis exist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Long-term responses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477810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477810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17394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173942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65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77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11893"/>
                </a:solidFill>
              </a:rPr>
              <a:t>Reliance on statistical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4" y="4517414"/>
            <a:ext cx="6807476" cy="230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189977" y="6488668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</a:t>
            </a:r>
          </a:p>
        </p:txBody>
      </p: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61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11893"/>
                </a:solidFill>
              </a:rPr>
              <a:t>V</a:t>
            </a:r>
            <a:r>
              <a:rPr lang="en-US" baseline="-25000" dirty="0" err="1">
                <a:solidFill>
                  <a:srgbClr val="011893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A7696-BB68-0144-BB52-D3C03FD067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CB8EEF-893F-8A43-A438-B6E42F70B0B7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83761-BAA1-0243-8062-791C68C945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0E1F4-CBC0-D747-BECE-14C58C766936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D000D-7129-C04B-9A80-405EA91903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20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soil N limitation because Rubisco requires a lot of N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D5116-E8D4-F043-A3E4-DE0B345320A0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3DA74-592A-834D-B8D0-3CAE888456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2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7B66-13B8-0142-A4AD-B6F96B19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1509B-9FA1-574D-9391-21FDE78F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Is photosynthesis </a:t>
            </a:r>
            <a:r>
              <a:rPr lang="en-US" sz="3600" dirty="0">
                <a:solidFill>
                  <a:srgbClr val="011893"/>
                </a:solidFill>
              </a:rPr>
              <a:t>optimized</a:t>
            </a:r>
            <a:r>
              <a:rPr lang="en-US" sz="3600" dirty="0"/>
              <a:t> to the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How do plants acclimate to </a:t>
            </a:r>
            <a:r>
              <a:rPr lang="en-US" sz="3600" dirty="0">
                <a:solidFill>
                  <a:srgbClr val="011893"/>
                </a:solidFill>
              </a:rPr>
              <a:t>soil nitrogen</a:t>
            </a:r>
            <a:r>
              <a:rPr lang="en-US" sz="36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does acclimation mean for </a:t>
            </a:r>
            <a:r>
              <a:rPr lang="en-US" sz="3600" dirty="0">
                <a:solidFill>
                  <a:srgbClr val="011893"/>
                </a:solidFill>
              </a:rPr>
              <a:t>future</a:t>
            </a:r>
            <a:r>
              <a:rPr lang="en-US" sz="3600" dirty="0"/>
              <a:t> terrestrial biogeochemical cycling?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When is </a:t>
            </a:r>
            <a:r>
              <a:rPr lang="en-US" sz="3600" dirty="0">
                <a:solidFill>
                  <a:srgbClr val="011893"/>
                </a:solidFill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</a:rPr>
              <a:t>4</a:t>
            </a:r>
            <a:r>
              <a:rPr lang="en-US" sz="3600" dirty="0"/>
              <a:t> photosynthesis an advantage over C</a:t>
            </a:r>
            <a:r>
              <a:rPr lang="en-US" sz="3600" baseline="-25000" dirty="0"/>
              <a:t>3</a:t>
            </a:r>
            <a:r>
              <a:rPr lang="en-US" sz="3600" dirty="0"/>
              <a:t> photosynthesis?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940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103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YES! Photosynthesis acclimates spatially as expected from optimization</a:t>
            </a:r>
          </a:p>
        </p:txBody>
      </p: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larger scale impacts of acclimation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6391E2D-6CE0-B14A-A8D6-347A71A92A1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60020"/>
            <a:ext cx="4065270" cy="4065270"/>
          </a:xfrm>
          <a:prstGeom prst="rect">
            <a:avLst/>
          </a:prstGeom>
        </p:spPr>
      </p:pic>
      <p:pic>
        <p:nvPicPr>
          <p:cNvPr id="2050" name="Picture 2" descr="Science at the Top - Rocky Mountain Biological Laboratory">
            <a:extLst>
              <a:ext uri="{FF2B5EF4-FFF2-40B4-BE49-F238E27FC236}">
                <a16:creationId xmlns:a16="http://schemas.microsoft.com/office/drawing/2014/main" id="{176A9604-80BE-2343-9464-277C3E73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5619" y="1873124"/>
            <a:ext cx="24257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tree, outdoor, green, plant&#10;&#10;Description automatically generated">
            <a:extLst>
              <a:ext uri="{FF2B5EF4-FFF2-40B4-BE49-F238E27FC236}">
                <a16:creationId xmlns:a16="http://schemas.microsoft.com/office/drawing/2014/main" id="{1C39386A-0B69-3041-BB20-2F732A347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530" y="3486024"/>
            <a:ext cx="3316385" cy="2487288"/>
          </a:xfrm>
          <a:prstGeom prst="rect">
            <a:avLst/>
          </a:prstGeom>
        </p:spPr>
      </p:pic>
      <p:pic>
        <p:nvPicPr>
          <p:cNvPr id="15" name="Picture 14" descr="A picture containing mountain, sky, outdoor, grass&#10;&#10;Description automatically generated">
            <a:extLst>
              <a:ext uri="{FF2B5EF4-FFF2-40B4-BE49-F238E27FC236}">
                <a16:creationId xmlns:a16="http://schemas.microsoft.com/office/drawing/2014/main" id="{2106DF07-74C3-5B4F-B5A0-388C4CC97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471" y="1763486"/>
            <a:ext cx="3316384" cy="2487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BCE1A-91A4-064E-A563-443E13416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319" y="3902951"/>
            <a:ext cx="3716450" cy="279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690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4C6F-028D-2345-912C-5A1EF5B9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has examined soil nitrogen impacts in many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10394-9BCB-EB42-AF91-0D4974C98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Observational gradient studies</a:t>
            </a:r>
          </a:p>
          <a:p>
            <a:pPr lvl="1"/>
            <a:r>
              <a:rPr lang="en-US" dirty="0" err="1"/>
              <a:t>Paillassa</a:t>
            </a:r>
            <a:r>
              <a:rPr lang="en-US" dirty="0"/>
              <a:t> et al. (2020), </a:t>
            </a:r>
            <a:r>
              <a:rPr lang="en-US" dirty="0" err="1"/>
              <a:t>Perkowski</a:t>
            </a:r>
            <a:r>
              <a:rPr lang="en-US" dirty="0"/>
              <a:t> and Smith (in prep)</a:t>
            </a:r>
          </a:p>
          <a:p>
            <a:r>
              <a:rPr lang="en-US" dirty="0"/>
              <a:t>Greenhouse soil manipulation studies</a:t>
            </a:r>
          </a:p>
          <a:p>
            <a:pPr lvl="1"/>
            <a:r>
              <a:rPr lang="en-US" dirty="0" err="1"/>
              <a:t>Perkowski</a:t>
            </a:r>
            <a:r>
              <a:rPr lang="en-US" dirty="0"/>
              <a:t> et al. (2021), Waring et al. (in review)</a:t>
            </a:r>
          </a:p>
          <a:p>
            <a:r>
              <a:rPr lang="en-US" dirty="0"/>
              <a:t>Field soil manipulation studies</a:t>
            </a:r>
          </a:p>
          <a:p>
            <a:pPr lvl="1"/>
            <a:r>
              <a:rPr lang="en-US" dirty="0" err="1"/>
              <a:t>Perkowski</a:t>
            </a:r>
            <a:r>
              <a:rPr lang="en-US" dirty="0"/>
              <a:t> et al. (in prep), Smith et al. (in prep)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D9570-6DBA-C24F-802E-2F6EFDD0E0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4250" y="1144588"/>
            <a:ext cx="2399684" cy="2397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56755-B5A4-174B-9169-44516769854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7062" y="4250155"/>
            <a:ext cx="1926808" cy="1926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1EB72-1693-7F42-A4B4-061C8D47860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754" y="3010481"/>
            <a:ext cx="2010992" cy="1893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785BFD-43A4-EA4A-A46D-3FC71BE0653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540" y="4756134"/>
            <a:ext cx="2521120" cy="18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61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4C75-7E33-9B4E-980C-BE130ED9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D32A4-55FE-A244-9FE1-B856B68D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20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1: Growth increases with increasing soil 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96592-737F-F142-8655-E06E8D75D996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1899" y="1690688"/>
            <a:ext cx="5468202" cy="4451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B079BC-4DDB-2E43-8AA3-34AFF8160E54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5F5F8-915D-B64D-BCB7-61A83D78F92C}"/>
              </a:ext>
            </a:extLst>
          </p:cNvPr>
          <p:cNvSpPr txBox="1"/>
          <p:nvPr/>
        </p:nvSpPr>
        <p:spPr>
          <a:xfrm>
            <a:off x="8911988" y="3766782"/>
            <a:ext cx="298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</a:t>
            </a:r>
          </a:p>
        </p:txBody>
      </p:sp>
    </p:spTree>
    <p:extLst>
      <p:ext uri="{BB962C8B-B14F-4D97-AF65-F5344CB8AC3E}">
        <p14:creationId xmlns:p14="http://schemas.microsoft.com/office/powerpoint/2010/main" val="410458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85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60210-D2F6-004A-AC8C-127D0A862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2EECE5-6F3F-5047-8792-DC1550ED8F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9918" y="1792401"/>
            <a:ext cx="1440362" cy="45945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</p:spTree>
    <p:extLst>
      <p:ext uri="{BB962C8B-B14F-4D97-AF65-F5344CB8AC3E}">
        <p14:creationId xmlns:p14="http://schemas.microsoft.com/office/powerpoint/2010/main" val="3116743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22DB65-A72C-AF47-B801-426E53F7A8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9313" y="1924334"/>
            <a:ext cx="4743994" cy="46570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562330-9289-DF40-9475-A43B27CEF400}"/>
              </a:ext>
            </a:extLst>
          </p:cNvPr>
          <p:cNvCxnSpPr/>
          <p:nvPr/>
        </p:nvCxnSpPr>
        <p:spPr>
          <a:xfrm>
            <a:off x="5076967" y="3411940"/>
            <a:ext cx="1787857" cy="1364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DC8904-5C51-8A44-BD99-3BA53E15A4CA}"/>
              </a:ext>
            </a:extLst>
          </p:cNvPr>
          <p:cNvSpPr txBox="1"/>
          <p:nvPr/>
        </p:nvSpPr>
        <p:spPr>
          <a:xfrm>
            <a:off x="5095848" y="3948161"/>
            <a:ext cx="183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8% reduction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A4C115-ADB6-0D43-A663-0066997E74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95" y="5495138"/>
            <a:ext cx="2109027" cy="6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277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3: Tissue N increases with increasing soil 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DF2FA4-3393-894E-8ADE-CDF253E8AED3}"/>
              </a:ext>
            </a:extLst>
          </p:cNvPr>
          <p:cNvSpPr/>
          <p:nvPr/>
        </p:nvSpPr>
        <p:spPr>
          <a:xfrm>
            <a:off x="2717071" y="1760169"/>
            <a:ext cx="561703" cy="254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B792-03B4-2E47-B666-9045375AB9AF}"/>
              </a:ext>
            </a:extLst>
          </p:cNvPr>
          <p:cNvSpPr/>
          <p:nvPr/>
        </p:nvSpPr>
        <p:spPr>
          <a:xfrm>
            <a:off x="2436219" y="1849152"/>
            <a:ext cx="842555" cy="498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1A01C-506B-734A-B669-10EACA660BFB}"/>
              </a:ext>
            </a:extLst>
          </p:cNvPr>
          <p:cNvSpPr txBox="1"/>
          <p:nvPr/>
        </p:nvSpPr>
        <p:spPr>
          <a:xfrm>
            <a:off x="9694521" y="6459637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57DBB-59D0-AB40-997D-D2F74D0B5521}"/>
              </a:ext>
            </a:extLst>
          </p:cNvPr>
          <p:cNvSpPr txBox="1"/>
          <p:nvPr/>
        </p:nvSpPr>
        <p:spPr>
          <a:xfrm>
            <a:off x="9034818" y="4735773"/>
            <a:ext cx="298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</a:t>
            </a:r>
          </a:p>
        </p:txBody>
      </p:sp>
      <p:pic>
        <p:nvPicPr>
          <p:cNvPr id="12" name="Picture 11" descr="Chart, diagram&#10;&#10;Description automatically generated">
            <a:extLst>
              <a:ext uri="{FF2B5EF4-FFF2-40B4-BE49-F238E27FC236}">
                <a16:creationId xmlns:a16="http://schemas.microsoft.com/office/drawing/2014/main" id="{F6D5FE07-3250-3A48-931A-250D0F04DD89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8587" y="2173359"/>
            <a:ext cx="6587774" cy="3344094"/>
          </a:xfrm>
          <a:prstGeom prst="rect">
            <a:avLst/>
          </a:prstGeom>
        </p:spPr>
      </p:pic>
      <p:pic>
        <p:nvPicPr>
          <p:cNvPr id="13" name="Picture 12" descr="Chart, diagram&#10;&#10;Description automatically generated">
            <a:extLst>
              <a:ext uri="{FF2B5EF4-FFF2-40B4-BE49-F238E27FC236}">
                <a16:creationId xmlns:a16="http://schemas.microsoft.com/office/drawing/2014/main" id="{3095E3E5-EFA2-2443-B663-2685A5E924FF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2390" y="5598770"/>
            <a:ext cx="8000167" cy="558025"/>
          </a:xfrm>
          <a:prstGeom prst="rect">
            <a:avLst/>
          </a:prstGeom>
        </p:spPr>
      </p:pic>
      <p:pic>
        <p:nvPicPr>
          <p:cNvPr id="14" name="Picture 13" descr="Chart, diagram&#10;&#10;Description automatically generated">
            <a:extLst>
              <a:ext uri="{FF2B5EF4-FFF2-40B4-BE49-F238E27FC236}">
                <a16:creationId xmlns:a16="http://schemas.microsoft.com/office/drawing/2014/main" id="{BF8D9416-2F65-C74F-A202-E4CF9105691B}"/>
              </a:ext>
            </a:extLst>
          </p:cNvPr>
          <p:cNvPicPr/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170" y="1993530"/>
            <a:ext cx="1790191" cy="330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3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 fontScale="90000"/>
          </a:bodyPr>
          <a:lstStyle/>
          <a:p>
            <a:r>
              <a:rPr lang="en-US" dirty="0"/>
              <a:t>Result 4: Relative leaf N allocation to photosynthesis decreases with increasing soil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314F0-0E6D-914C-A450-820CC10D0178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5686" y="2261956"/>
            <a:ext cx="6399545" cy="3934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6895FB-B391-A346-BAD9-B3E8BE8CB062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07691-4C4B-624A-BFC1-689CD921ED86}"/>
              </a:ext>
            </a:extLst>
          </p:cNvPr>
          <p:cNvSpPr txBox="1"/>
          <p:nvPr/>
        </p:nvSpPr>
        <p:spPr>
          <a:xfrm>
            <a:off x="9021170" y="4380201"/>
            <a:ext cx="298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multiple species, metrics, and growth conditions</a:t>
            </a:r>
          </a:p>
        </p:txBody>
      </p:sp>
    </p:spTree>
    <p:extLst>
      <p:ext uri="{BB962C8B-B14F-4D97-AF65-F5344CB8AC3E}">
        <p14:creationId xmlns:p14="http://schemas.microsoft.com/office/powerpoint/2010/main" val="2068237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5: Little to no change in per-leaf-area photosynthesis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895FB-B391-A346-BAD9-B3E8BE8CB062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317373-24D6-B445-BDCE-0512157B7F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4751" y="1808765"/>
            <a:ext cx="3982498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89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Reduction in N uptake costs results in bigger plants with more leaf N, but little change in per-leaf-area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impact of </a:t>
            </a:r>
            <a:r>
              <a:rPr lang="en-US" dirty="0">
                <a:solidFill>
                  <a:srgbClr val="011893"/>
                </a:solidFill>
              </a:rPr>
              <a:t>allelopathic invaders</a:t>
            </a:r>
            <a:r>
              <a:rPr lang="en-US" dirty="0"/>
              <a:t> on leaf economics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78597-A984-CD40-A6FD-CDBBA3DCAB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5" y="2618137"/>
            <a:ext cx="5587724" cy="2163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DDC48-8AD3-A841-9AC3-020BCF92F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89" y="3161881"/>
            <a:ext cx="2918187" cy="2786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44D25-3EA2-7846-84E7-C324585B9AEF}"/>
              </a:ext>
            </a:extLst>
          </p:cNvPr>
          <p:cNvSpPr txBox="1"/>
          <p:nvPr/>
        </p:nvSpPr>
        <p:spPr>
          <a:xfrm>
            <a:off x="8827421" y="4304640"/>
            <a:ext cx="3574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Allelopathic invasion (gold) increased photosynthetic N use efficiency of native plants. This response was predicted by acclimation theory.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D0BF7A-DEB6-0D42-82B8-A59EE05897B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604" y="5055697"/>
            <a:ext cx="1074728" cy="1432971"/>
          </a:xfrm>
          <a:prstGeom prst="rect">
            <a:avLst/>
          </a:prstGeom>
        </p:spPr>
      </p:pic>
      <p:pic>
        <p:nvPicPr>
          <p:cNvPr id="14" name="Picture 2" descr="National Science Foundation - Wikipedia">
            <a:extLst>
              <a:ext uri="{FF2B5EF4-FFF2-40B4-BE49-F238E27FC236}">
                <a16:creationId xmlns:a16="http://schemas.microsoft.com/office/drawing/2014/main" id="{8C6992B9-51A6-7440-A1C7-D3C969714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538589"/>
            <a:ext cx="1319874" cy="13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3399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terrestrial biogeochemical cycling?</a:t>
            </a:r>
          </a:p>
        </p:txBody>
      </p:sp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BB174-CC62-484B-B3B3-DB4FB896722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2D19-ACB5-6140-870E-3399C68B0E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666" y="1754032"/>
            <a:ext cx="4734636" cy="47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20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110" y="1690688"/>
            <a:ext cx="5167312" cy="516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C6335-A3FC-514D-ACCA-D038729E0685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3478993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344" y="1690688"/>
            <a:ext cx="5167312" cy="516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12B595-2378-1A4D-90AD-CB852081E14A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6066529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savings increases long-term ecosystem carbon stocks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1F0C2C9-DCBA-CFF5-4701-DF71D488B61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5743" y="1691640"/>
            <a:ext cx="7380514" cy="5166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7C8A92-D622-0048-8F3C-CE8FA752EB2F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23682302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terrestrial biogeochemical cycling?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FF0000"/>
                </a:solidFill>
              </a:rPr>
              <a:t>Photosynthesis will increase and per-leaf-area nutrient use will decrease</a:t>
            </a:r>
          </a:p>
        </p:txBody>
      </p: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role of acclimation on future </a:t>
            </a:r>
            <a:r>
              <a:rPr lang="en-US" dirty="0">
                <a:solidFill>
                  <a:srgbClr val="011893"/>
                </a:solidFill>
              </a:rPr>
              <a:t>ecosystem feedbacks </a:t>
            </a:r>
            <a:r>
              <a:rPr lang="en-US" dirty="0"/>
              <a:t>to global change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7BA28-8BF8-3B4E-8F27-1E56D951BD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896" y="2060020"/>
            <a:ext cx="4916557" cy="392480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D6749-ED2D-894F-8DBC-DCF2FBB643B4}"/>
              </a:ext>
            </a:extLst>
          </p:cNvPr>
          <p:cNvCxnSpPr>
            <a:stCxn id="7" idx="3"/>
          </p:cNvCxnSpPr>
          <p:nvPr/>
        </p:nvCxnSpPr>
        <p:spPr>
          <a:xfrm flipV="1">
            <a:off x="5423453" y="4002157"/>
            <a:ext cx="1772477" cy="20266"/>
          </a:xfrm>
          <a:prstGeom prst="straightConnector1">
            <a:avLst/>
          </a:prstGeom>
          <a:ln w="76200">
            <a:solidFill>
              <a:srgbClr val="01189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2F6BC7-C935-BD40-8591-211AC428312F}"/>
              </a:ext>
            </a:extLst>
          </p:cNvPr>
          <p:cNvSpPr txBox="1"/>
          <p:nvPr/>
        </p:nvSpPr>
        <p:spPr>
          <a:xfrm>
            <a:off x="5158854" y="2418401"/>
            <a:ext cx="2529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11893"/>
                </a:solidFill>
              </a:rPr>
              <a:t>Coupled </a:t>
            </a:r>
          </a:p>
          <a:p>
            <a:pPr algn="ctr"/>
            <a:r>
              <a:rPr lang="en-US" sz="2800" dirty="0">
                <a:solidFill>
                  <a:srgbClr val="011893"/>
                </a:solidFill>
              </a:rPr>
              <a:t>model-data experiments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AF7298-2357-DA42-B617-B4A9D8C5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82" y="2695499"/>
            <a:ext cx="2046791" cy="41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0D424-527A-C24F-9C53-6CCDFCE8D0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5257" y="1794680"/>
            <a:ext cx="3198138" cy="4606119"/>
          </a:xfrm>
          <a:prstGeom prst="rect">
            <a:avLst/>
          </a:prstGeom>
        </p:spPr>
      </p:pic>
      <p:pic>
        <p:nvPicPr>
          <p:cNvPr id="15" name="Picture 2" descr="National Science Foundation - Wikipedia">
            <a:extLst>
              <a:ext uri="{FF2B5EF4-FFF2-40B4-BE49-F238E27FC236}">
                <a16:creationId xmlns:a16="http://schemas.microsoft.com/office/drawing/2014/main" id="{A503D187-0DA8-2F41-B7D2-1CC61F68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72126" y="5531370"/>
            <a:ext cx="1319874" cy="13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Schmidt Futures">
            <a:extLst>
              <a:ext uri="{FF2B5EF4-FFF2-40B4-BE49-F238E27FC236}">
                <a16:creationId xmlns:a16="http://schemas.microsoft.com/office/drawing/2014/main" id="{18498C7B-92E0-9647-8C81-2D26AA57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735" y="6194685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5154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</p:spTree>
    <p:extLst>
      <p:ext uri="{BB962C8B-B14F-4D97-AF65-F5344CB8AC3E}">
        <p14:creationId xmlns:p14="http://schemas.microsoft.com/office/powerpoint/2010/main" val="270431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774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</p:spTree>
    <p:extLst>
      <p:ext uri="{BB962C8B-B14F-4D97-AF65-F5344CB8AC3E}">
        <p14:creationId xmlns:p14="http://schemas.microsoft.com/office/powerpoint/2010/main" val="38706368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36094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49207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E55436-1940-434E-8D9B-37E856C24A22}"/>
              </a:ext>
            </a:extLst>
          </p:cNvPr>
          <p:cNvSpPr/>
          <p:nvPr/>
        </p:nvSpPr>
        <p:spPr>
          <a:xfrm>
            <a:off x="2265527" y="2483893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BCE437-C59F-CA4F-A3C2-0794DFB99976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EB652F-386A-214D-AC06-5344098484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37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DD130F-847F-5F45-A74F-0D1EA1E9383D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983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284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513A6-5FF0-774E-ACB9-F2350699004A}"/>
              </a:ext>
            </a:extLst>
          </p:cNvPr>
          <p:cNvSpPr txBox="1"/>
          <p:nvPr/>
        </p:nvSpPr>
        <p:spPr>
          <a:xfrm>
            <a:off x="9824044" y="6488668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review)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1376A6-7D66-B048-A5B4-570002457AC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33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9843308" y="6488668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review)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F89D0-EEE1-5140-82DB-448A9407A1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401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environments</a:t>
            </a:r>
          </a:p>
        </p:txBody>
      </p:sp>
    </p:spTree>
    <p:extLst>
      <p:ext uri="{BB962C8B-B14F-4D97-AF65-F5344CB8AC3E}">
        <p14:creationId xmlns:p14="http://schemas.microsoft.com/office/powerpoint/2010/main" val="37676227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model-data comparisons </a:t>
            </a:r>
            <a:r>
              <a:rPr lang="en-US" dirty="0"/>
              <a:t>for C</a:t>
            </a:r>
            <a:r>
              <a:rPr lang="en-US" baseline="-25000" dirty="0"/>
              <a:t>4</a:t>
            </a:r>
            <a:r>
              <a:rPr lang="en-US" dirty="0"/>
              <a:t> plants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6E5F9-D0B6-BE4E-BFF6-E2CC9E3D5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35637"/>
            <a:ext cx="5742429" cy="2861415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045ACC68-664A-564B-A04B-CF577454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5265" y="5697052"/>
            <a:ext cx="2723320" cy="108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E4EBC9-E4CE-CF4F-8725-802009FAB5B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860" y="1539669"/>
            <a:ext cx="1972140" cy="1972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09F73F-0419-F048-BE34-632A41E943B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7992" y="3234547"/>
            <a:ext cx="2127178" cy="21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2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5DE46-D91E-7C4E-8C20-454D942F4A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7371" y="4121706"/>
            <a:ext cx="3646697" cy="2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29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92349-FF15-C04D-B3B2-5B8E7665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activities of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2946-2FA3-2E48-86F6-F76B7C0EC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165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Role of agricultural land management in determining plant- and ecosystem-scale processes</a:t>
            </a:r>
          </a:p>
          <a:p>
            <a:pPr lvl="1"/>
            <a:r>
              <a:rPr lang="en-US" dirty="0"/>
              <a:t>Bell and Smith (2021); </a:t>
            </a:r>
            <a:r>
              <a:rPr lang="en-US" dirty="0" err="1"/>
              <a:t>McNellis</a:t>
            </a:r>
            <a:r>
              <a:rPr lang="en-US" dirty="0"/>
              <a:t> et al. (in review); </a:t>
            </a:r>
            <a:r>
              <a:rPr lang="en-US" dirty="0" err="1"/>
              <a:t>Borus</a:t>
            </a:r>
            <a:r>
              <a:rPr lang="en-US" dirty="0"/>
              <a:t> et al. (in prep)</a:t>
            </a:r>
          </a:p>
          <a:p>
            <a:r>
              <a:rPr lang="en-US" dirty="0"/>
              <a:t>Southern pine beetle impacts on pitch pine</a:t>
            </a:r>
          </a:p>
          <a:p>
            <a:pPr lvl="1"/>
            <a:r>
              <a:rPr lang="en-US" dirty="0"/>
              <a:t>Licht and Smith (2020); Licht et al. (in review); Licht et al. (in prep)</a:t>
            </a:r>
          </a:p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National Climate Assessment for Southern Great Plains</a:t>
            </a:r>
          </a:p>
          <a:p>
            <a:pPr lvl="1"/>
            <a:r>
              <a:rPr lang="en-US" dirty="0"/>
              <a:t>McPherson et al. (in prep)</a:t>
            </a:r>
          </a:p>
          <a:p>
            <a:r>
              <a:rPr lang="en-US" dirty="0"/>
              <a:t>Course-based undergrad research experiences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06E6B-C6C9-F441-B546-CA0853CF217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6765" y="655093"/>
            <a:ext cx="1735662" cy="1705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CC013B-99FA-6A45-BBCC-2A756B2CC3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4844" y="1484194"/>
            <a:ext cx="1753737" cy="1753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DB24E0-C862-2042-AED7-823798599F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814" y="2755166"/>
            <a:ext cx="1222613" cy="1833919"/>
          </a:xfrm>
          <a:prstGeom prst="rect">
            <a:avLst/>
          </a:prstGeom>
        </p:spPr>
      </p:pic>
      <p:pic>
        <p:nvPicPr>
          <p:cNvPr id="7" name="Picture 10" descr="National Park Service - Wikipedia">
            <a:extLst>
              <a:ext uri="{FF2B5EF4-FFF2-40B4-BE49-F238E27FC236}">
                <a16:creationId xmlns:a16="http://schemas.microsoft.com/office/drawing/2014/main" id="{CACBB3E6-9A35-2F45-A768-276A9220A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0518" y="3442553"/>
            <a:ext cx="1096247" cy="142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DACCAE-1DB1-3F43-A5FB-1F81459DBA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438" y="5033446"/>
            <a:ext cx="2515737" cy="1143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346A90-7E69-9941-8B17-BF5EE59AA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332" y="4470746"/>
            <a:ext cx="1739309" cy="22689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51843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2624" cy="4351338"/>
          </a:xfrm>
        </p:spPr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Assuming plants don’t dynamically respond to their environment can lead to poor understanding of ecosystem functioning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620825" y="304357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935573" y="448147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Quantified physiological theory can: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Improve mechanistic understanding of physiological processes that underlie higher level responses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Produce more reliable future projections</a:t>
            </a:r>
          </a:p>
        </p:txBody>
      </p:sp>
      <p:pic>
        <p:nvPicPr>
          <p:cNvPr id="6" name="Picture 5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C4EB8DE1-6AC1-B149-8CEC-7E8C15343B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834" y="4001294"/>
            <a:ext cx="1971799" cy="2629065"/>
          </a:xfrm>
          <a:prstGeom prst="rect">
            <a:avLst/>
          </a:prstGeom>
        </p:spPr>
      </p:pic>
      <p:pic>
        <p:nvPicPr>
          <p:cNvPr id="10" name="Picture 9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78E89A93-F457-AC41-B6B6-23B00E11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162" y="4228932"/>
            <a:ext cx="3325505" cy="2494129"/>
          </a:xfrm>
          <a:prstGeom prst="rect">
            <a:avLst/>
          </a:prstGeom>
        </p:spPr>
      </p:pic>
      <p:pic>
        <p:nvPicPr>
          <p:cNvPr id="12" name="Picture 11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1DD1925E-55CE-8642-BDD4-E0E9D1815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197" y="4228933"/>
            <a:ext cx="3325504" cy="2494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B1D9F7-1F83-A541-BEE8-4FCFF2DD13D5}"/>
              </a:ext>
            </a:extLst>
          </p:cNvPr>
          <p:cNvCxnSpPr>
            <a:stCxn id="6" idx="3"/>
          </p:cNvCxnSpPr>
          <p:nvPr/>
        </p:nvCxnSpPr>
        <p:spPr>
          <a:xfrm flipV="1">
            <a:off x="2976633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D5EFD-422B-E245-97CE-84DF21EA2A81}"/>
              </a:ext>
            </a:extLst>
          </p:cNvPr>
          <p:cNvCxnSpPr/>
          <p:nvPr/>
        </p:nvCxnSpPr>
        <p:spPr>
          <a:xfrm flipV="1">
            <a:off x="7336667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1EC434-7566-5B42-9C59-A8B5D8F7FE38}"/>
              </a:ext>
            </a:extLst>
          </p:cNvPr>
          <p:cNvSpPr txBox="1"/>
          <p:nvPr/>
        </p:nvSpPr>
        <p:spPr>
          <a:xfrm>
            <a:off x="3108204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697E4-63D3-3747-9381-15C219E4E13F}"/>
              </a:ext>
            </a:extLst>
          </p:cNvPr>
          <p:cNvSpPr txBox="1"/>
          <p:nvPr/>
        </p:nvSpPr>
        <p:spPr>
          <a:xfrm>
            <a:off x="7524143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164"/>
            <a:ext cx="7109127" cy="5382836"/>
          </a:xfrm>
          <a:noFill/>
        </p:spPr>
        <p:txBody>
          <a:bodyPr numCol="2">
            <a:normAutofit/>
          </a:bodyPr>
          <a:lstStyle/>
          <a:p>
            <a:r>
              <a:rPr lang="en-US" sz="1800" dirty="0"/>
              <a:t>Current lab members</a:t>
            </a:r>
            <a:endParaRPr lang="en-US" sz="1600" dirty="0"/>
          </a:p>
          <a:p>
            <a:pPr lvl="1"/>
            <a:r>
              <a:rPr lang="en-US" sz="1600" dirty="0"/>
              <a:t>Brad </a:t>
            </a:r>
            <a:r>
              <a:rPr lang="en-US" sz="1600" dirty="0" err="1"/>
              <a:t>Posch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Evan </a:t>
            </a:r>
            <a:r>
              <a:rPr lang="en-US" sz="1600" dirty="0" err="1"/>
              <a:t>Perkowski</a:t>
            </a:r>
            <a:r>
              <a:rPr lang="en-US" sz="1600" dirty="0"/>
              <a:t> (PhD)</a:t>
            </a:r>
          </a:p>
          <a:p>
            <a:pPr lvl="1"/>
            <a:r>
              <a:rPr lang="en-US" sz="1600" dirty="0" err="1"/>
              <a:t>Zinny</a:t>
            </a:r>
            <a:r>
              <a:rPr lang="en-US" sz="1600" dirty="0"/>
              <a:t> </a:t>
            </a:r>
            <a:r>
              <a:rPr lang="en-US" sz="1600" dirty="0" err="1"/>
              <a:t>Ezekannagha</a:t>
            </a:r>
            <a:r>
              <a:rPr lang="en-US" sz="1600" dirty="0"/>
              <a:t> (PhD)</a:t>
            </a:r>
          </a:p>
          <a:p>
            <a:pPr lvl="1"/>
            <a:r>
              <a:rPr lang="en-US" sz="1600" dirty="0" err="1"/>
              <a:t>Snehanjana</a:t>
            </a:r>
            <a:r>
              <a:rPr lang="en-US" sz="1600" dirty="0"/>
              <a:t> Chatterjee (PhD)</a:t>
            </a:r>
          </a:p>
          <a:p>
            <a:pPr lvl="1"/>
            <a:r>
              <a:rPr lang="en-US" sz="1600" dirty="0"/>
              <a:t>Eve Gray (MS)</a:t>
            </a:r>
          </a:p>
          <a:p>
            <a:pPr lvl="1"/>
            <a:r>
              <a:rPr lang="en-US" sz="1600" dirty="0"/>
              <a:t>Monika Kelley (MS)</a:t>
            </a:r>
          </a:p>
          <a:p>
            <a:pPr lvl="1"/>
            <a:r>
              <a:rPr lang="en-US" sz="1600" dirty="0"/>
              <a:t>Isabella Beltran (MS)</a:t>
            </a:r>
          </a:p>
          <a:p>
            <a:r>
              <a:rPr lang="en-US" sz="1800" dirty="0"/>
              <a:t>Former lab members</a:t>
            </a:r>
          </a:p>
          <a:p>
            <a:pPr lvl="1"/>
            <a:r>
              <a:rPr lang="en-US" sz="1600" dirty="0"/>
              <a:t>Jeff </a:t>
            </a:r>
            <a:r>
              <a:rPr lang="en-US" sz="1600" dirty="0" err="1"/>
              <a:t>Chieppa</a:t>
            </a:r>
            <a:r>
              <a:rPr lang="en-US" sz="1600" dirty="0"/>
              <a:t> (postdoc; now working in industry)</a:t>
            </a:r>
          </a:p>
          <a:p>
            <a:pPr lvl="1"/>
            <a:r>
              <a:rPr lang="en-US" sz="1600" dirty="0" err="1"/>
              <a:t>Lizz</a:t>
            </a:r>
            <a:r>
              <a:rPr lang="en-US" sz="1600" dirty="0"/>
              <a:t> Waring (postdoc; now Asst. Prof at Northeastern State U)</a:t>
            </a:r>
          </a:p>
          <a:p>
            <a:pPr lvl="1"/>
            <a:r>
              <a:rPr lang="en-US" sz="1600" dirty="0"/>
              <a:t>Risa </a:t>
            </a:r>
            <a:r>
              <a:rPr lang="en-US" sz="1600" dirty="0" err="1"/>
              <a:t>McNellis</a:t>
            </a:r>
            <a:r>
              <a:rPr lang="en-US" sz="1600" dirty="0"/>
              <a:t> (MS; now at Plum Island LTER)</a:t>
            </a:r>
          </a:p>
          <a:p>
            <a:pPr lvl="1"/>
            <a:r>
              <a:rPr lang="en-US" sz="1600" dirty="0"/>
              <a:t>Helen Scott (MS; now in industry and PhD student at BU)</a:t>
            </a:r>
          </a:p>
          <a:p>
            <a:pPr lvl="1"/>
            <a:r>
              <a:rPr lang="en-US" sz="1600" dirty="0"/>
              <a:t>Abigail Bell (BS; now in industry)</a:t>
            </a:r>
          </a:p>
          <a:p>
            <a:pPr lvl="1"/>
            <a:r>
              <a:rPr lang="en-US" sz="1600" dirty="0"/>
              <a:t>Too many undergrads to list!</a:t>
            </a:r>
          </a:p>
          <a:p>
            <a:r>
              <a:rPr lang="en-US" sz="1900" dirty="0"/>
              <a:t>Collaborators, colleagues, and friends at TTU</a:t>
            </a:r>
          </a:p>
          <a:p>
            <a:r>
              <a:rPr lang="en-US" sz="1900" dirty="0"/>
              <a:t>Collaborators around the world</a:t>
            </a:r>
          </a:p>
          <a:p>
            <a:r>
              <a:rPr lang="en-US" sz="1800" dirty="0"/>
              <a:t>Funding</a:t>
            </a:r>
          </a:p>
          <a:p>
            <a:pPr lvl="1"/>
            <a:r>
              <a:rPr lang="en-US" sz="1600" dirty="0"/>
              <a:t>NSF</a:t>
            </a:r>
          </a:p>
          <a:p>
            <a:pPr lvl="1"/>
            <a:r>
              <a:rPr lang="en-US" sz="1600" dirty="0"/>
              <a:t>USDA</a:t>
            </a:r>
          </a:p>
          <a:p>
            <a:pPr lvl="1"/>
            <a:r>
              <a:rPr lang="en-US" sz="1600" dirty="0"/>
              <a:t>NPS</a:t>
            </a:r>
          </a:p>
          <a:p>
            <a:pPr lvl="1"/>
            <a:r>
              <a:rPr lang="en-US" sz="1600" dirty="0"/>
              <a:t>USGS</a:t>
            </a:r>
          </a:p>
          <a:p>
            <a:pPr lvl="1"/>
            <a:r>
              <a:rPr lang="en-US" sz="1600" dirty="0"/>
              <a:t>Schmidt Futures</a:t>
            </a:r>
          </a:p>
          <a:p>
            <a:pPr lvl="1"/>
            <a:r>
              <a:rPr lang="en-US" sz="1600" dirty="0"/>
              <a:t>Texas </a:t>
            </a:r>
            <a:r>
              <a:rPr lang="en-US" sz="1600" dirty="0" err="1"/>
              <a:t>EcoLab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7327" y="2893945"/>
            <a:ext cx="2291422" cy="1718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080" y="489311"/>
            <a:ext cx="2340453" cy="1755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964" y="1836567"/>
            <a:ext cx="2221206" cy="1665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522" y="4519657"/>
            <a:ext cx="2541567" cy="1906175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8527" y="5190724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7425" y="5240734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525" y="6046869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6145" y="5082246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6304" y="5994708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0414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715208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Presentation available at:</a:t>
            </a:r>
          </a:p>
          <a:p>
            <a:r>
              <a:rPr lang="en-US" sz="2400" dirty="0" err="1"/>
              <a:t>www.github.com</a:t>
            </a:r>
            <a:r>
              <a:rPr lang="en-US" sz="2400" dirty="0"/>
              <a:t>/</a:t>
            </a:r>
            <a:r>
              <a:rPr lang="en-US" sz="2400" dirty="0" err="1"/>
              <a:t>SmithEcophysLab</a:t>
            </a:r>
            <a:r>
              <a:rPr lang="en-US" sz="2400" dirty="0"/>
              <a:t>/seminar/</a:t>
            </a:r>
            <a:r>
              <a:rPr lang="en-US" sz="2400"/>
              <a:t>2022_ttu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2157</TotalTime>
  <Words>1885</Words>
  <Application>Microsoft Macintosh PowerPoint</Application>
  <PresentationFormat>Widescreen</PresentationFormat>
  <Paragraphs>257</Paragraphs>
  <Slides>95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Arial</vt:lpstr>
      <vt:lpstr>Calibri</vt:lpstr>
      <vt:lpstr>Calibri Light</vt:lpstr>
      <vt:lpstr>Mangal</vt:lpstr>
      <vt:lpstr>Office Theme</vt:lpstr>
      <vt:lpstr>Plants aren’t dumb Using optimality theory to understand big questions in plant ecophysiology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In other words: plants provide ecosystem services</vt:lpstr>
      <vt:lpstr>Including photosynthesis</vt:lpstr>
      <vt:lpstr>Photosynthesis provides the foundation for other services</vt:lpstr>
      <vt:lpstr>Photosynthesis is a dynamic process that is likely to be impacted by global change</vt:lpstr>
      <vt:lpstr>Our lab examines photosynthesis as a regulator of global change impacts on ecosystem services</vt:lpstr>
      <vt:lpstr>Photosynthesis is important! An example…</vt:lpstr>
      <vt:lpstr>Photosynthesis is important! An example…</vt:lpstr>
      <vt:lpstr>Photosynthesis is important! An example…</vt:lpstr>
      <vt:lpstr>Photosynthesis is important! An example…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PowerPoint Presentation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We can use the theory as a null model to explore acclimation mechanisms</vt:lpstr>
      <vt:lpstr>Let’s tackle some big questions in plant ecophysiology!</vt:lpstr>
      <vt:lpstr>Big questions</vt:lpstr>
      <vt:lpstr>Question 1: Is photosynthesis optimized to the environment?</vt:lpstr>
      <vt:lpstr>Global Vcmax dataset</vt:lpstr>
      <vt:lpstr>PowerPoint Presentation</vt:lpstr>
      <vt:lpstr>PowerPoint Presentation</vt:lpstr>
      <vt:lpstr>Question 1: Is photosynthesis optimized to the environment?  YES! Photosynthesis acclimates spatially as expected from optimization</vt:lpstr>
      <vt:lpstr>Looking forward: larger scale impacts of acclimation</vt:lpstr>
      <vt:lpstr>Question 2: How do plants acclimate to soil nitrogen?</vt:lpstr>
      <vt:lpstr>The lab has examined soil nitrogen impacts in many contexts</vt:lpstr>
      <vt:lpstr>What have we learned?</vt:lpstr>
      <vt:lpstr>Result 1: Growth increases with increasing soil N</vt:lpstr>
      <vt:lpstr>Result 2: C cost to acquire N decreases with increasing soil N</vt:lpstr>
      <vt:lpstr>Result 2: C cost to acquire N decreases with increasing soil N</vt:lpstr>
      <vt:lpstr>Result 3: Tissue N increases with increasing soil N</vt:lpstr>
      <vt:lpstr>Result 4: Relative leaf N allocation to photosynthesis decreases with increasing soil N</vt:lpstr>
      <vt:lpstr>Result 5: Little to no change in per-leaf-area photosynthesis</vt:lpstr>
      <vt:lpstr>Question 2: How do plants acclimate to soil nitrogen?  Reduction in N uptake costs results in bigger plants with more leaf N, but little change in per-leaf-area photosynthesis</vt:lpstr>
      <vt:lpstr>Looking forward: impact of allelopathic invaders on leaf economics</vt:lpstr>
      <vt:lpstr>Question 3: What does acclimation mean for future terrestrial biogeochemical cycling?</vt:lpstr>
      <vt:lpstr>Expected future responses</vt:lpstr>
      <vt:lpstr>PowerPoint Presentation</vt:lpstr>
      <vt:lpstr>Vcmax changes with CO2 in ways expected from optimization</vt:lpstr>
      <vt:lpstr>This generally suggests lower nitrogen demand under future conditions</vt:lpstr>
      <vt:lpstr>Let’s run a model out into the future!</vt:lpstr>
      <vt:lpstr>Photosynthesis increases with elevated CO2 at lower leaf N</vt:lpstr>
      <vt:lpstr>Leaf N reduction is due to a reduction in photosynthetic capacity</vt:lpstr>
      <vt:lpstr>Leaf N savings increases long-term ecosystem carbon stocks</vt:lpstr>
      <vt:lpstr>Need to rethink nutrient limitation in models?</vt:lpstr>
      <vt:lpstr>Question 3: What does acclimation mean for future terrestrial biogeochemical cycling?  Photosynthesis will increase and per-leaf-area nutrient use will decrease</vt:lpstr>
      <vt:lpstr>Looking forward: role of acclimation on future ecosystem feedbacks to global change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Looking forward: model-data comparisons for C4 plants</vt:lpstr>
      <vt:lpstr>Other activities of note</vt:lpstr>
      <vt:lpstr>Conclusions</vt:lpstr>
      <vt:lpstr>Conclusions</vt:lpstr>
      <vt:lpstr>Conclusions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Nick Smith</cp:lastModifiedBy>
  <cp:revision>349</cp:revision>
  <cp:lastPrinted>2019-07-23T15:57:34Z</cp:lastPrinted>
  <dcterms:created xsi:type="dcterms:W3CDTF">2019-07-15T15:11:58Z</dcterms:created>
  <dcterms:modified xsi:type="dcterms:W3CDTF">2022-09-03T17:35:56Z</dcterms:modified>
</cp:coreProperties>
</file>